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xlsx" ContentType="application/vnd.openxmlformats-officedocument.spreadsheetml.sheet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4"/>
  </p:notesMasterIdLst>
  <p:sldIdLst>
    <p:sldId id="354" r:id="rId2"/>
    <p:sldId id="257" r:id="rId3"/>
    <p:sldId id="259" r:id="rId4"/>
    <p:sldId id="258" r:id="rId5"/>
    <p:sldId id="355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335" r:id="rId25"/>
    <p:sldId id="331" r:id="rId26"/>
    <p:sldId id="332" r:id="rId27"/>
    <p:sldId id="333" r:id="rId28"/>
    <p:sldId id="334" r:id="rId29"/>
    <p:sldId id="279" r:id="rId30"/>
    <p:sldId id="280" r:id="rId31"/>
    <p:sldId id="281" r:id="rId32"/>
    <p:sldId id="282" r:id="rId33"/>
    <p:sldId id="343" r:id="rId34"/>
    <p:sldId id="344" r:id="rId35"/>
    <p:sldId id="345" r:id="rId36"/>
    <p:sldId id="283" r:id="rId37"/>
    <p:sldId id="362" r:id="rId38"/>
    <p:sldId id="356" r:id="rId39"/>
    <p:sldId id="357" r:id="rId40"/>
    <p:sldId id="358" r:id="rId41"/>
    <p:sldId id="310" r:id="rId42"/>
    <p:sldId id="286" r:id="rId43"/>
    <p:sldId id="287" r:id="rId44"/>
    <p:sldId id="288" r:id="rId45"/>
    <p:sldId id="289" r:id="rId46"/>
    <p:sldId id="290" r:id="rId47"/>
    <p:sldId id="292" r:id="rId48"/>
    <p:sldId id="346" r:id="rId49"/>
    <p:sldId id="348" r:id="rId50"/>
    <p:sldId id="293" r:id="rId51"/>
    <p:sldId id="294" r:id="rId52"/>
    <p:sldId id="315" r:id="rId53"/>
    <p:sldId id="316" r:id="rId54"/>
    <p:sldId id="317" r:id="rId55"/>
    <p:sldId id="318" r:id="rId56"/>
    <p:sldId id="319" r:id="rId57"/>
    <p:sldId id="320" r:id="rId58"/>
    <p:sldId id="322" r:id="rId59"/>
    <p:sldId id="323" r:id="rId60"/>
    <p:sldId id="324" r:id="rId61"/>
    <p:sldId id="325" r:id="rId62"/>
    <p:sldId id="347" r:id="rId63"/>
    <p:sldId id="326" r:id="rId64"/>
    <p:sldId id="341" r:id="rId65"/>
    <p:sldId id="328" r:id="rId66"/>
    <p:sldId id="350" r:id="rId67"/>
    <p:sldId id="329" r:id="rId68"/>
    <p:sldId id="330" r:id="rId69"/>
    <p:sldId id="342" r:id="rId70"/>
    <p:sldId id="351" r:id="rId71"/>
    <p:sldId id="352" r:id="rId72"/>
    <p:sldId id="364" r:id="rId73"/>
    <p:sldId id="363" r:id="rId74"/>
    <p:sldId id="336" r:id="rId75"/>
    <p:sldId id="366" r:id="rId76"/>
    <p:sldId id="365" r:id="rId77"/>
    <p:sldId id="367" r:id="rId78"/>
    <p:sldId id="368" r:id="rId79"/>
    <p:sldId id="369" r:id="rId80"/>
    <p:sldId id="370" r:id="rId81"/>
    <p:sldId id="337" r:id="rId82"/>
    <p:sldId id="338" r:id="rId83"/>
    <p:sldId id="339" r:id="rId84"/>
    <p:sldId id="340" r:id="rId85"/>
    <p:sldId id="296" r:id="rId86"/>
    <p:sldId id="297" r:id="rId87"/>
    <p:sldId id="298" r:id="rId88"/>
    <p:sldId id="311" r:id="rId89"/>
    <p:sldId id="299" r:id="rId90"/>
    <p:sldId id="300" r:id="rId91"/>
    <p:sldId id="301" r:id="rId92"/>
    <p:sldId id="302" r:id="rId93"/>
    <p:sldId id="303" r:id="rId94"/>
    <p:sldId id="304" r:id="rId95"/>
    <p:sldId id="305" r:id="rId96"/>
    <p:sldId id="306" r:id="rId97"/>
    <p:sldId id="307" r:id="rId98"/>
    <p:sldId id="359" r:id="rId99"/>
    <p:sldId id="360" r:id="rId100"/>
    <p:sldId id="361" r:id="rId101"/>
    <p:sldId id="313" r:id="rId102"/>
    <p:sldId id="314" r:id="rId10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2408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notesMaster" Target="notesMasters/notesMaster1.xml"/><Relationship Id="rId105" Type="http://schemas.openxmlformats.org/officeDocument/2006/relationships/printerSettings" Target="printerSettings/printerSettings1.bin"/><Relationship Id="rId106" Type="http://schemas.openxmlformats.org/officeDocument/2006/relationships/presProps" Target="presProps.xml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theme" Target="theme/theme1.xml"/><Relationship Id="rId10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10569624"/>
        <c:axId val="522415224"/>
        <c:axId val="0"/>
      </c:bar3DChart>
      <c:catAx>
        <c:axId val="510569624"/>
        <c:scaling>
          <c:orientation val="minMax"/>
        </c:scaling>
        <c:delete val="1"/>
        <c:axPos val="b"/>
        <c:majorTickMark val="out"/>
        <c:minorTickMark val="none"/>
        <c:tickLblPos val="nextTo"/>
        <c:crossAx val="522415224"/>
        <c:crosses val="autoZero"/>
        <c:auto val="1"/>
        <c:lblAlgn val="ctr"/>
        <c:lblOffset val="100"/>
        <c:noMultiLvlLbl val="0"/>
      </c:catAx>
      <c:valAx>
        <c:axId val="522415224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51056962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20/04/2011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Dynamically typed languages are late bound – the functionality</a:t>
            </a:r>
            <a:r>
              <a:rPr lang="en-US" baseline="0" dirty="0" smtClean="0"/>
              <a:t> is there when you need it. Graph DBs are analogous – you make use of the data that’s there when you need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means: GPL, free</a:t>
            </a:r>
            <a:r>
              <a:rPr lang="en-US" baseline="0" dirty="0" smtClean="0"/>
              <a:t> as in beer for most uses (except OEM)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AGPL means if you’re free and open source, so are we.</a:t>
            </a:r>
          </a:p>
          <a:p>
            <a:r>
              <a:rPr lang="en-US" baseline="0" dirty="0" smtClean="0"/>
              <a:t>Commercial means if you’re commercial and in production (making money) then you have to treat us the same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79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mutating operations on nodes, relationships (and later indexes) must be performed within </a:t>
            </a:r>
            <a:r>
              <a:rPr lang="en-US" smtClean="0"/>
              <a:t>a transaction.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2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350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index key</a:t>
            </a:r>
            <a:r>
              <a:rPr lang="en-US" baseline="0" dirty="0" smtClean="0"/>
              <a:t> nodes – the pillars or themes that underpin your domain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Doctor Who, we index the main characters and planets, and species since these are good starting nodes for traversals.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013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Incidentally</a:t>
            </a:r>
            <a:r>
              <a:rPr lang="en-US" baseline="0" dirty="0" smtClean="0"/>
              <a:t> Richard Nixon becomes a Doctor Who character in the most recent series!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14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Finds who the </a:t>
            </a:r>
            <a:r>
              <a:rPr lang="en-US" dirty="0" err="1" smtClean="0"/>
              <a:t>Daleks</a:t>
            </a:r>
            <a:r>
              <a:rPr lang="en-US" baseline="0" dirty="0" smtClean="0"/>
              <a:t> are enemies of. </a:t>
            </a:r>
          </a:p>
          <a:p>
            <a:r>
              <a:rPr lang="en-US" baseline="0" dirty="0" smtClean="0"/>
              <a:t>Result: the Doctor (of course), the </a:t>
            </a:r>
            <a:r>
              <a:rPr lang="en-US" baseline="0" dirty="0" err="1" smtClean="0"/>
              <a:t>timelords</a:t>
            </a:r>
            <a:r>
              <a:rPr lang="en-US" baseline="0" dirty="0" smtClean="0"/>
              <a:t>, and the </a:t>
            </a:r>
            <a:r>
              <a:rPr lang="en-US" baseline="0" dirty="0" err="1" smtClean="0"/>
              <a:t>cybermen</a:t>
            </a:r>
            <a:r>
              <a:rPr lang="en-US" baseline="0" dirty="0" smtClean="0"/>
              <a:t>!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Note in this case the order doesn’t matter since we’re only going to depth one.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StopEvaluator</a:t>
            </a:r>
            <a:r>
              <a:rPr lang="en-US" baseline="0" dirty="0" smtClean="0"/>
              <a:t> can also be END_OF_GRAPH or custom implementation based on </a:t>
            </a:r>
            <a:r>
              <a:rPr lang="en-US" baseline="0" dirty="0" err="1" smtClean="0"/>
              <a:t>TraversalPosition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ReturnableEvaluator</a:t>
            </a:r>
            <a:r>
              <a:rPr lang="en-US" baseline="0" dirty="0" smtClean="0"/>
              <a:t> can be ALL or custom implementation based on </a:t>
            </a:r>
            <a:r>
              <a:rPr lang="en-US" baseline="0" dirty="0" err="1" smtClean="0"/>
              <a:t>TraversalPosition</a:t>
            </a:r>
            <a:endParaRPr lang="en-US" baseline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23649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3.pn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3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pn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8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emf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0.png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1.pn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2.png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H="1">
            <a:off x="-2" y="0"/>
            <a:ext cx="914400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N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952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blade’s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1361890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14805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063" y="3492139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570006" y="3492136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364" y="0"/>
            <a:ext cx="2551545" cy="127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8011227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562179" y="3414823"/>
            <a:ext cx="137395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BORROWED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 smtClean="0"/>
              <a:t>Embeddable </a:t>
            </a:r>
            <a:r>
              <a:rPr lang="en-US" dirty="0"/>
              <a:t>and </a:t>
            </a:r>
            <a:r>
              <a:rPr lang="en-US" dirty="0" smtClean="0"/>
              <a:t>server</a:t>
            </a:r>
          </a:p>
          <a:p>
            <a:r>
              <a:rPr lang="en-US" dirty="0" smtClean="0"/>
              <a:t>Full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</a:t>
            </a:r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9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</a:t>
            </a:r>
            <a:r>
              <a:rPr lang="en-US" dirty="0" smtClean="0"/>
              <a:t>under active </a:t>
            </a:r>
            <a:r>
              <a:rPr lang="en-US" dirty="0"/>
              <a:t>development</a:t>
            </a:r>
          </a:p>
          <a:p>
            <a:r>
              <a:rPr lang="en-US" dirty="0" smtClean="0"/>
              <a:t>High </a:t>
            </a:r>
            <a:r>
              <a:rPr lang="en-US" dirty="0"/>
              <a:t>performance graph operations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1799275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new in 1.3?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32B nodes/</a:t>
            </a:r>
            <a:r>
              <a:rPr lang="en-US" dirty="0" err="1" smtClean="0"/>
              <a:t>rels</a:t>
            </a:r>
            <a:r>
              <a:rPr lang="en-US" dirty="0" smtClean="0"/>
              <a:t> and 64B properties</a:t>
            </a:r>
          </a:p>
          <a:p>
            <a:r>
              <a:rPr lang="en-US" dirty="0" smtClean="0"/>
              <a:t>Compact footprint (short string)</a:t>
            </a:r>
          </a:p>
          <a:p>
            <a:r>
              <a:rPr lang="en-US" dirty="0" smtClean="0"/>
              <a:t>New index API</a:t>
            </a:r>
          </a:p>
          <a:p>
            <a:r>
              <a:rPr lang="en-US" dirty="0" smtClean="0"/>
              <a:t>New </a:t>
            </a:r>
            <a:r>
              <a:rPr lang="en-US" dirty="0" err="1" smtClean="0"/>
              <a:t>visualisation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Bigger graph </a:t>
            </a:r>
            <a:r>
              <a:rPr lang="en-US" dirty="0" err="1" smtClean="0"/>
              <a:t>algo</a:t>
            </a:r>
            <a:r>
              <a:rPr lang="en-US" dirty="0" smtClean="0"/>
              <a:t> library</a:t>
            </a:r>
          </a:p>
          <a:p>
            <a:pPr lvl="1"/>
            <a:r>
              <a:rPr lang="en-US" dirty="0" err="1" smtClean="0"/>
              <a:t>Dijkstra</a:t>
            </a:r>
            <a:r>
              <a:rPr lang="en-US" dirty="0" smtClean="0"/>
              <a:t> for shortest paths</a:t>
            </a:r>
          </a:p>
          <a:p>
            <a:r>
              <a:rPr lang="en-US" dirty="0" smtClean="0"/>
              <a:t>Better REST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237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Hello, </a:t>
            </a:r>
            <a:r>
              <a:rPr lang="en-US" dirty="0" err="1" smtClean="0"/>
              <a:t>Timelords</a:t>
            </a:r>
            <a:r>
              <a:rPr lang="en-US" dirty="0" smtClean="0"/>
              <a:t>!</a:t>
            </a:r>
          </a:p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Big news</a:t>
            </a:r>
            <a:r>
              <a:rPr lang="en-US" dirty="0" smtClean="0"/>
              <a:t>: License Changes in 1.3 onwards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Community: </a:t>
            </a:r>
            <a:r>
              <a:rPr lang="en-US" b="1" dirty="0" smtClean="0"/>
              <a:t>GPL</a:t>
            </a:r>
          </a:p>
          <a:p>
            <a:pPr lvl="1"/>
            <a:r>
              <a:rPr lang="en-US" dirty="0" smtClean="0"/>
              <a:t>The core graph </a:t>
            </a:r>
            <a:r>
              <a:rPr lang="en-US" dirty="0" err="1" smtClean="0"/>
              <a:t>db</a:t>
            </a:r>
            <a:r>
              <a:rPr lang="en-US" dirty="0" smtClean="0"/>
              <a:t> functionality, including server, </a:t>
            </a:r>
            <a:r>
              <a:rPr lang="en-US" dirty="0" err="1" smtClean="0"/>
              <a:t>Webadmin</a:t>
            </a:r>
            <a:r>
              <a:rPr lang="en-US" dirty="0" smtClean="0"/>
              <a:t> tool</a:t>
            </a:r>
          </a:p>
          <a:p>
            <a:pPr lvl="1"/>
            <a:r>
              <a:rPr lang="en-US" b="1" u="sng" dirty="0" smtClean="0"/>
              <a:t>Free as in beer</a:t>
            </a:r>
          </a:p>
          <a:p>
            <a:r>
              <a:rPr lang="en-US" dirty="0" smtClean="0"/>
              <a:t>Advanced: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Management features, commercial grade support</a:t>
            </a:r>
          </a:p>
          <a:p>
            <a:r>
              <a:rPr lang="en-US" dirty="0" smtClean="0"/>
              <a:t>Enterprise: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8838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Repeat...until…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225261"/>
            <a:ext cx="7342910" cy="45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52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</a:t>
            </a:r>
            <a:r>
              <a:rPr lang="en-US" dirty="0" smtClean="0">
                <a:latin typeface="Courier New"/>
                <a:cs typeface="Courier New"/>
              </a:rPr>
              <a:t>for enemy-of-enemy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6605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Doctor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3" y="1451376"/>
            <a:ext cx="4770581" cy="4854128"/>
          </a:xfrm>
          <a:prstGeom prst="rect">
            <a:avLst/>
          </a:prstGeom>
        </p:spPr>
      </p:pic>
      <p:pic>
        <p:nvPicPr>
          <p:cNvPr id="5" name="Picture 4" descr="tardi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27" y="1891001"/>
            <a:ext cx="1360377" cy="25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772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relationships</a:t>
            </a:r>
          </a:p>
          <a:p>
            <a:pPr marL="514350" indent="-514350" algn="l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Graph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Deals with graphs in terms of their fundamentals:</a:t>
            </a:r>
          </a:p>
          <a:p>
            <a:pPr lvl="1"/>
            <a:r>
              <a:rPr lang="en-US" dirty="0" smtClean="0"/>
              <a:t>Nodes</a:t>
            </a:r>
          </a:p>
          <a:p>
            <a:pPr lvl="2"/>
            <a:r>
              <a:rPr lang="en-US" dirty="0" smtClean="0"/>
              <a:t>Properties</a:t>
            </a:r>
          </a:p>
          <a:p>
            <a:pPr lvl="3"/>
            <a:r>
              <a:rPr lang="en-US" dirty="0" smtClean="0"/>
              <a:t>KV Pairs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2"/>
            <a:r>
              <a:rPr lang="en-US" dirty="0" smtClean="0"/>
              <a:t>Start node</a:t>
            </a:r>
          </a:p>
          <a:p>
            <a:pPr lvl="2"/>
            <a:r>
              <a:rPr lang="en-US" dirty="0" smtClean="0"/>
              <a:t>End node</a:t>
            </a:r>
          </a:p>
          <a:p>
            <a:pPr lvl="2"/>
            <a:r>
              <a:rPr lang="en-US" dirty="0"/>
              <a:t>Properties</a:t>
            </a:r>
          </a:p>
          <a:p>
            <a:pPr lvl="3"/>
            <a:r>
              <a:rPr lang="en-US" dirty="0"/>
              <a:t>KV </a:t>
            </a:r>
            <a:r>
              <a:rPr lang="en-US" dirty="0" smtClean="0"/>
              <a:t>Pairs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94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Indexes offer more flexibility in what constitutes an “interesting node”</a:t>
            </a:r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0100"/>
            <a:ext cx="8229600" cy="11476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Indexes trade write cost for read speed</a:t>
            </a:r>
          </a:p>
          <a:p>
            <a:pPr marL="457200" lvl="1" indent="0" algn="ctr">
              <a:buNone/>
            </a:pPr>
            <a:r>
              <a:rPr lang="en-US" dirty="0" smtClean="0"/>
              <a:t>Just like any database, even RDBMS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091874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Don’t index every node!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4408057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(or relationship)</a:t>
            </a:r>
          </a:p>
        </p:txBody>
      </p:sp>
    </p:spTree>
    <p:extLst>
      <p:ext uri="{BB962C8B-B14F-4D97-AF65-F5344CB8AC3E}">
        <p14:creationId xmlns:p14="http://schemas.microsoft.com/office/powerpoint/2010/main" val="381101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Node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planets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>
                <a:latin typeface="Courier New"/>
                <a:cs typeface="Courier New"/>
              </a:rPr>
              <a:t>("planets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5" name="Right Arrow 4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25071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 rot="16200000">
            <a:off x="5267036" y="359063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701 0 " pathEditMode="relative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7" grpId="0" animBg="1"/>
      <p:bldP spid="8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Index&lt;Relationship&gt; enemies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</a:t>
            </a:r>
            <a:r>
              <a:rPr lang="en-US" sz="2200" dirty="0" smtClean="0">
                <a:latin typeface="Courier New"/>
                <a:cs typeface="Courier New"/>
              </a:rPr>
              <a:t>.</a:t>
            </a:r>
            <a:r>
              <a:rPr lang="en-US" sz="2200" dirty="0" err="1" smtClean="0">
                <a:latin typeface="Courier New"/>
                <a:cs typeface="Courier New"/>
              </a:rPr>
              <a:t>forRelationships</a:t>
            </a:r>
            <a:r>
              <a:rPr lang="en-US" sz="2200" dirty="0">
                <a:latin typeface="Courier New"/>
                <a:cs typeface="Courier New"/>
              </a:rPr>
              <a:t>("enemies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 rot="16200000">
            <a:off x="4897581" y="3590636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 rot="16200000">
            <a:off x="6620171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16200000">
            <a:off x="5544127" y="3590635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14 -4.81481E-6 L -0.04688 -4.81481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Driving </a:t>
            </a:r>
            <a:r>
              <a:rPr lang="en-US" dirty="0" smtClean="0"/>
              <a:t>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Exact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actors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actors"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= </a:t>
            </a:r>
            <a:r>
              <a:rPr lang="en-US" sz="1800" dirty="0" err="1" smtClean="0">
                <a:latin typeface="Courier New"/>
                <a:cs typeface="Courier New"/>
              </a:rPr>
              <a:t>actors.get</a:t>
            </a:r>
            <a:r>
              <a:rPr lang="en-US" sz="1800" dirty="0">
                <a:latin typeface="Courier New"/>
                <a:cs typeface="Courier New"/>
              </a:rPr>
              <a:t>("</a:t>
            </a:r>
            <a:r>
              <a:rPr lang="en-US" sz="1800" dirty="0" err="1">
                <a:latin typeface="Courier New"/>
                <a:cs typeface="Courier New"/>
              </a:rPr>
              <a:t>lastname</a:t>
            </a:r>
            <a:r>
              <a:rPr lang="en-US" sz="1800" dirty="0">
                <a:latin typeface="Courier New"/>
                <a:cs typeface="Courier New"/>
              </a:rPr>
              <a:t>", "Delgado"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.</a:t>
            </a:r>
            <a:r>
              <a:rPr lang="en-US" sz="1800" dirty="0" err="1" smtClean="0">
                <a:latin typeface="Courier New"/>
                <a:cs typeface="Courier New"/>
              </a:rPr>
              <a:t>getSingle</a:t>
            </a:r>
            <a:r>
              <a:rPr lang="en-US" sz="1800" dirty="0" smtClean="0">
                <a:latin typeface="Courier New"/>
                <a:cs typeface="Courier New"/>
              </a:rPr>
              <a:t>();</a:t>
            </a:r>
          </a:p>
        </p:txBody>
      </p:sp>
      <p:sp>
        <p:nvSpPr>
          <p:cNvPr id="5" name="Right Arrow 4"/>
          <p:cNvSpPr/>
          <p:nvPr/>
        </p:nvSpPr>
        <p:spPr>
          <a:xfrm rot="853214">
            <a:off x="3135193" y="305291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match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3852556" y="496454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match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3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enemies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enemies"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 smtClean="0">
                <a:latin typeface="Courier New"/>
                <a:cs typeface="Courier New"/>
              </a:rPr>
              <a:t>enemies.query</a:t>
            </a:r>
            <a:r>
              <a:rPr lang="en-US" sz="1800" dirty="0">
                <a:latin typeface="Courier New"/>
                <a:cs typeface="Courier New"/>
              </a:rPr>
              <a:t>("species", "S*n");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3617013" y="475672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4984010" y="4756730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6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Must use transactions to mutate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4016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But </a:t>
            </a:r>
            <a:r>
              <a:rPr lang="en-US" dirty="0" smtClean="0"/>
              <a:t>mutating access is still protected by transactions</a:t>
            </a:r>
          </a:p>
          <a:p>
            <a:pPr lvl="1"/>
            <a:r>
              <a:rPr lang="en-US" dirty="0" smtClean="0"/>
              <a:t>Which cover both index and graph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2909455"/>
            <a:ext cx="85482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GraphDatabaseService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db</a:t>
            </a:r>
            <a:r>
              <a:rPr lang="en-US" dirty="0" smtClean="0">
                <a:latin typeface="Courier New"/>
                <a:cs typeface="Courier New"/>
              </a:rPr>
              <a:t> = …</a:t>
            </a:r>
          </a:p>
          <a:p>
            <a:r>
              <a:rPr lang="en-US" dirty="0" smtClean="0">
                <a:latin typeface="Courier New"/>
                <a:cs typeface="Courier New"/>
              </a:rPr>
              <a:t>Transaction </a:t>
            </a:r>
            <a:r>
              <a:rPr lang="en-US" dirty="0" err="1">
                <a:latin typeface="Courier New"/>
                <a:cs typeface="Courier New"/>
              </a:rPr>
              <a:t>tx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db.beginTx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try </a:t>
            </a:r>
            <a:r>
              <a:rPr lang="en-US" dirty="0">
                <a:latin typeface="Courier New"/>
                <a:cs typeface="Courier New"/>
              </a:rPr>
              <a:t>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Node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= </a:t>
            </a:r>
            <a:r>
              <a:rPr lang="en-US" dirty="0" err="1">
                <a:latin typeface="Courier New"/>
                <a:cs typeface="Courier New"/>
              </a:rPr>
              <a:t>db.createNode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>
                <a:latin typeface="Courier New"/>
                <a:cs typeface="Courier New"/>
              </a:rPr>
              <a:t>"name", "Richard Nixon");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db.index</a:t>
            </a:r>
            <a:r>
              <a:rPr lang="en-US" dirty="0">
                <a:latin typeface="Courier New"/>
                <a:cs typeface="Courier New"/>
              </a:rPr>
              <a:t>().</a:t>
            </a:r>
            <a:r>
              <a:rPr lang="en-US" dirty="0" err="1">
                <a:latin typeface="Courier New"/>
                <a:cs typeface="Courier New"/>
              </a:rPr>
              <a:t>forNodes</a:t>
            </a:r>
            <a:r>
              <a:rPr lang="en-US" dirty="0">
                <a:latin typeface="Courier New"/>
                <a:cs typeface="Courier New"/>
              </a:rPr>
              <a:t>("characters").add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"name",</a:t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</a:t>
            </a:r>
            <a:r>
              <a:rPr lang="en-US" dirty="0" err="1" smtClean="0">
                <a:latin typeface="Courier New"/>
                <a:cs typeface="Courier New"/>
              </a:rPr>
              <a:t>nixon.getProperty</a:t>
            </a:r>
            <a:r>
              <a:rPr lang="en-US" dirty="0">
                <a:latin typeface="Courier New"/>
                <a:cs typeface="Courier New"/>
              </a:rPr>
              <a:t>("name"));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tx.success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} </a:t>
            </a:r>
            <a:r>
              <a:rPr lang="en-US" dirty="0">
                <a:latin typeface="Courier New"/>
                <a:cs typeface="Courier New"/>
              </a:rPr>
              <a:t>finally 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</a:t>
            </a:r>
            <a:r>
              <a:rPr lang="en-US" dirty="0" err="1">
                <a:latin typeface="Courier New"/>
                <a:cs typeface="Courier New"/>
              </a:rPr>
              <a:t>tx.finish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 smtClean="0">
                <a:latin typeface="Courier New"/>
                <a:cs typeface="Courier New"/>
              </a:rPr>
              <a:t>}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9858744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For Debugging: </a:t>
            </a:r>
            <a:r>
              <a:rPr lang="en-US" sz="3600" dirty="0" err="1" smtClean="0"/>
              <a:t>Neoclipse</a:t>
            </a:r>
            <a:r>
              <a:rPr lang="en-US" sz="3600" dirty="0" smtClean="0"/>
              <a:t> Supports Indexes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55" y="1417638"/>
            <a:ext cx="6211454" cy="479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2812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Idiomatic Searches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Mixing Core API and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Indexes are typically used only to provide starting points</a:t>
            </a:r>
          </a:p>
          <a:p>
            <a:r>
              <a:rPr lang="en-US" dirty="0" smtClean="0"/>
              <a:t>Then the heavy work is done by traversing the graph</a:t>
            </a:r>
          </a:p>
          <a:p>
            <a:r>
              <a:rPr lang="en-US" dirty="0" smtClean="0"/>
              <a:t>Can happily mix index operations with graph operations to great effect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94986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Traversal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751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APIs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Basic (nodes, relationships)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Imperative</a:t>
            </a:r>
          </a:p>
          <a:p>
            <a:r>
              <a:rPr lang="en-US" dirty="0" smtClean="0"/>
              <a:t>Flexible</a:t>
            </a:r>
          </a:p>
          <a:p>
            <a:pPr lvl="1"/>
            <a:r>
              <a:rPr lang="en-US" dirty="0" smtClean="0"/>
              <a:t>Can easily intermix mutating operations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Traversers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Expressive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Declarative (mostly)</a:t>
            </a:r>
          </a:p>
          <a:p>
            <a:r>
              <a:rPr lang="en-US" dirty="0" smtClean="0"/>
              <a:t>Opinionated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09409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(At least) Two Traverser APIs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Neo4j has abstracted the notion of traversers into frameworks</a:t>
            </a:r>
          </a:p>
          <a:p>
            <a:r>
              <a:rPr lang="en-US" dirty="0" smtClean="0"/>
              <a:t>There are two of these</a:t>
            </a:r>
          </a:p>
          <a:p>
            <a:pPr lvl="1"/>
            <a:r>
              <a:rPr lang="en-US" dirty="0" smtClean="0"/>
              <a:t>And development is active</a:t>
            </a:r>
          </a:p>
          <a:p>
            <a:pPr lvl="1"/>
            <a:r>
              <a:rPr lang="en-US" dirty="0" smtClean="0"/>
              <a:t>No “one framework to rule them all” yet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29733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Traverser API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Mature</a:t>
            </a:r>
          </a:p>
          <a:p>
            <a:r>
              <a:rPr lang="en-US" dirty="0"/>
              <a:t>Designed for the 80% </a:t>
            </a:r>
            <a:r>
              <a:rPr lang="en-US" dirty="0" smtClean="0"/>
              <a:t>case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Node </a:t>
            </a:r>
            <a:r>
              <a:rPr lang="en-US" sz="2400" dirty="0" err="1" smtClean="0">
                <a:latin typeface="Courier New"/>
                <a:cs typeface="Courier New"/>
              </a:rPr>
              <a:t>daleks</a:t>
            </a:r>
            <a:r>
              <a:rPr lang="en-US" sz="24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Traverser </a:t>
            </a:r>
            <a:r>
              <a:rPr lang="en-US" sz="2400" dirty="0">
                <a:latin typeface="Courier New"/>
                <a:cs typeface="Courier New"/>
              </a:rPr>
              <a:t>t = </a:t>
            </a:r>
            <a:r>
              <a:rPr lang="en-US" sz="2400" dirty="0" err="1">
                <a:latin typeface="Courier New"/>
                <a:cs typeface="Courier New"/>
              </a:rPr>
              <a:t>daleks.traverse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Order.DEPTH_FIRST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StopEvaluator.DEPTH_ONE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ReturnableEvaluator.ALL_BUT_START_NODE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ENEMY_OF,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Direction.OUTGOING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539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“New” Traverser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49398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Newer (obviously!)</a:t>
            </a:r>
          </a:p>
          <a:p>
            <a:r>
              <a:rPr lang="en-US" dirty="0"/>
              <a:t>Designed for the 95% use case</a:t>
            </a:r>
          </a:p>
          <a:p>
            <a:r>
              <a:rPr lang="en-US" dirty="0"/>
              <a:t>Written in </a:t>
            </a:r>
            <a:r>
              <a:rPr lang="en-US" dirty="0" err="1" smtClean="0"/>
              <a:t>Swedlish</a:t>
            </a:r>
            <a:r>
              <a:rPr lang="en-US" dirty="0" smtClean="0"/>
              <a:t>, fluent API design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128819"/>
            <a:ext cx="8612909" cy="3151910"/>
          </a:xfrm>
          <a:prstGeom prst="rect">
            <a:avLst/>
          </a:prstGeom>
          <a:noFill/>
        </p:spPr>
        <p:txBody>
          <a:bodyPr wrap="square" rtlCol="0">
            <a:normAutofit fontScale="775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().expand(</a:t>
            </a:r>
          </a:p>
          <a:p>
            <a:r>
              <a:rPr lang="en-US" dirty="0">
                <a:latin typeface="Courier New"/>
                <a:cs typeface="Courier New"/>
              </a:rPr>
              <a:t>                       </a:t>
            </a:r>
            <a:r>
              <a:rPr lang="en-US" dirty="0" err="1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											</a:t>
            </a:r>
            <a:r>
              <a:rPr lang="en-US" dirty="0" err="1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))</a:t>
            </a:r>
          </a:p>
          <a:p>
            <a:r>
              <a:rPr lang="en-US" dirty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r>
              <a:rPr lang="en-US" dirty="0">
                <a:latin typeface="Courier New"/>
                <a:cs typeface="Courier New"/>
              </a:rPr>
              <a:t>    // Only include if we're at depth 2, for enemy-of-enemy</a:t>
            </a:r>
          </a:p>
          <a:p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31795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2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Nine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626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Blade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Blades are powerful!</a:t>
            </a:r>
          </a:p>
          <a:p>
            <a:r>
              <a:rPr lang="en-US" dirty="0" smtClean="0"/>
              <a:t>A typical blade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29920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14877</TotalTime>
  <Words>4137</Words>
  <Application>Microsoft Macintosh PowerPoint</Application>
  <PresentationFormat>On-screen Show (4:3)</PresentationFormat>
  <Paragraphs>744</Paragraphs>
  <Slides>102</Slides>
  <Notes>39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102</vt:i4>
      </vt:variant>
    </vt:vector>
  </HeadingPairs>
  <TitlesOfParts>
    <vt:vector size="103" baseType="lpstr">
      <vt:lpstr>Office Theme</vt:lpstr>
      <vt:lpstr>PowerPoint Presentation</vt:lpstr>
      <vt:lpstr>A Programmatic Introduction to Neo4j</vt:lpstr>
      <vt:lpstr>Logistics</vt:lpstr>
      <vt:lpstr>Roadmap</vt:lpstr>
      <vt:lpstr>The Doctor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What’s new in 1.3?</vt:lpstr>
      <vt:lpstr>Big news: License Changes in 1.3 onwards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Repeat...until…</vt:lpstr>
      <vt:lpstr>The Enemy of my Enemy is my…?</vt:lpstr>
      <vt:lpstr>Graph Algorithms</vt:lpstr>
      <vt:lpstr>Shortest Path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Goals</vt:lpstr>
      <vt:lpstr>Koan 2</vt:lpstr>
      <vt:lpstr>Core API</vt:lpstr>
      <vt:lpstr>Koan 3</vt:lpstr>
      <vt:lpstr>Graphs are self-indexing</vt:lpstr>
      <vt:lpstr>Indexing a Graph?</vt:lpstr>
      <vt:lpstr>No free lunch</vt:lpstr>
      <vt:lpstr>Lucene</vt:lpstr>
      <vt:lpstr>Creating a Node Index</vt:lpstr>
      <vt:lpstr>Creating a Relationship Index</vt:lpstr>
      <vt:lpstr>Exact Matches</vt:lpstr>
      <vt:lpstr>Query Matches</vt:lpstr>
      <vt:lpstr>Must use transactions to mutate indexes</vt:lpstr>
      <vt:lpstr>For Debugging: Neoclipse Supports Indexes</vt:lpstr>
      <vt:lpstr>Koan Four</vt:lpstr>
      <vt:lpstr>Mixing Core API and Indexes</vt:lpstr>
      <vt:lpstr>Koan Five</vt:lpstr>
      <vt:lpstr>Comparing APIs</vt:lpstr>
      <vt:lpstr>(At least) Two Traverser APIs</vt:lpstr>
      <vt:lpstr>Simple Traverser API</vt:lpstr>
      <vt:lpstr>“New” Traverser API</vt:lpstr>
      <vt:lpstr>Koan Six</vt:lpstr>
      <vt:lpstr>Koan Seven</vt:lpstr>
      <vt:lpstr>Koan Eight</vt:lpstr>
      <vt:lpstr>Koan Nine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Blade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247</cp:revision>
  <dcterms:created xsi:type="dcterms:W3CDTF">2011-03-08T13:24:17Z</dcterms:created>
  <dcterms:modified xsi:type="dcterms:W3CDTF">2011-04-20T22:48:35Z</dcterms:modified>
</cp:coreProperties>
</file>

<file path=docProps/thumbnail.jpeg>
</file>